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743" r:id="rId3"/>
    <p:sldId id="749" r:id="rId4"/>
    <p:sldId id="744" r:id="rId5"/>
    <p:sldId id="750" r:id="rId6"/>
    <p:sldId id="752" r:id="rId7"/>
    <p:sldId id="747" r:id="rId8"/>
    <p:sldId id="751" r:id="rId9"/>
    <p:sldId id="753" r:id="rId10"/>
    <p:sldId id="754" r:id="rId11"/>
    <p:sldId id="755" r:id="rId12"/>
    <p:sldId id="756" r:id="rId13"/>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E6D"/>
    <a:srgbClr val="6410F5"/>
    <a:srgbClr val="EA41D0"/>
    <a:srgbClr val="D8EAF6"/>
    <a:srgbClr val="DEDEDE"/>
    <a:srgbClr val="001B36"/>
    <a:srgbClr val="F5F5F5"/>
    <a:srgbClr val="1027F5"/>
    <a:srgbClr val="FBB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67"/>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elslide">
    <p:bg>
      <p:bgPr>
        <a:solidFill>
          <a:schemeClr val="bg1"/>
        </a:solidFill>
        <a:effectLst/>
      </p:bgPr>
    </p:bg>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7B02250B-402A-7032-F518-B3CE556AFBF0}"/>
              </a:ext>
            </a:extLst>
          </p:cNvPr>
          <p:cNvPicPr>
            <a:picLocks noChangeAspect="1"/>
          </p:cNvPicPr>
          <p:nvPr userDrawn="1"/>
        </p:nvPicPr>
        <p:blipFill rotWithShape="1">
          <a:blip r:embed="rId2"/>
          <a:srcRect t="18261" b="6739"/>
          <a:stretch/>
        </p:blipFill>
        <p:spPr>
          <a:xfrm>
            <a:off x="0" y="-1"/>
            <a:ext cx="12192001" cy="6858001"/>
          </a:xfrm>
          <a:prstGeom prst="rect">
            <a:avLst/>
          </a:prstGeom>
        </p:spPr>
      </p:pic>
      <p:sp>
        <p:nvSpPr>
          <p:cNvPr id="5" name="Rektangel 4">
            <a:extLst>
              <a:ext uri="{FF2B5EF4-FFF2-40B4-BE49-F238E27FC236}">
                <a16:creationId xmlns:a16="http://schemas.microsoft.com/office/drawing/2014/main" id="{BFC13994-76EF-DE39-D399-C797AFF1FDE5}"/>
              </a:ext>
            </a:extLst>
          </p:cNvPr>
          <p:cNvSpPr/>
          <p:nvPr userDrawn="1"/>
        </p:nvSpPr>
        <p:spPr>
          <a:xfrm>
            <a:off x="0" y="1"/>
            <a:ext cx="12192000" cy="6858000"/>
          </a:xfrm>
          <a:prstGeom prst="rect">
            <a:avLst/>
          </a:prstGeom>
          <a:gradFill>
            <a:gsLst>
              <a:gs pos="0">
                <a:schemeClr val="tx1">
                  <a:alpha val="0"/>
                </a:schemeClr>
              </a:gs>
              <a:gs pos="76000">
                <a:schemeClr val="tx1">
                  <a:alpha val="54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gradFill>
                <a:gsLst>
                  <a:gs pos="0">
                    <a:srgbClr val="6410F5"/>
                  </a:gs>
                  <a:gs pos="99000">
                    <a:srgbClr val="EA41D0"/>
                  </a:gs>
                </a:gsLst>
                <a:lin ang="2700000" scaled="0"/>
              </a:gradFill>
            </a:endParaRPr>
          </a:p>
        </p:txBody>
      </p:sp>
      <p:sp>
        <p:nvSpPr>
          <p:cNvPr id="2" name="Titel 1">
            <a:extLst>
              <a:ext uri="{FF2B5EF4-FFF2-40B4-BE49-F238E27FC236}">
                <a16:creationId xmlns:a16="http://schemas.microsoft.com/office/drawing/2014/main" id="{83019587-D1A6-D282-D1C7-A11D85BD362C}"/>
              </a:ext>
            </a:extLst>
          </p:cNvPr>
          <p:cNvSpPr>
            <a:spLocks noGrp="1"/>
          </p:cNvSpPr>
          <p:nvPr>
            <p:ph type="ctrTitle"/>
          </p:nvPr>
        </p:nvSpPr>
        <p:spPr>
          <a:xfrm>
            <a:off x="1524000" y="2646604"/>
            <a:ext cx="9144000" cy="2133354"/>
          </a:xfrm>
        </p:spPr>
        <p:txBody>
          <a:bodyPr anchor="b">
            <a:normAutofit/>
          </a:bodyPr>
          <a:lstStyle>
            <a:lvl1pPr algn="l">
              <a:defRPr sz="4800">
                <a:solidFill>
                  <a:srgbClr val="EBF4FB"/>
                </a:solidFill>
              </a:defRPr>
            </a:lvl1pPr>
          </a:lstStyle>
          <a:p>
            <a:r>
              <a:rPr lang="da-DK"/>
              <a:t>Klik for at redigere titeltypografien i masteren</a:t>
            </a:r>
            <a:endParaRPr lang="da-DK" dirty="0"/>
          </a:p>
        </p:txBody>
      </p:sp>
      <p:sp>
        <p:nvSpPr>
          <p:cNvPr id="3" name="Undertitel 2">
            <a:extLst>
              <a:ext uri="{FF2B5EF4-FFF2-40B4-BE49-F238E27FC236}">
                <a16:creationId xmlns:a16="http://schemas.microsoft.com/office/drawing/2014/main" id="{D62C3F76-F539-EB80-2974-E4234C5C165E}"/>
              </a:ext>
            </a:extLst>
          </p:cNvPr>
          <p:cNvSpPr>
            <a:spLocks noGrp="1"/>
          </p:cNvSpPr>
          <p:nvPr>
            <p:ph type="subTitle" idx="1"/>
          </p:nvPr>
        </p:nvSpPr>
        <p:spPr>
          <a:xfrm>
            <a:off x="1524000" y="4872034"/>
            <a:ext cx="9144000" cy="746762"/>
          </a:xfrm>
        </p:spPr>
        <p:txBody>
          <a:bodyPr>
            <a:normAutofit/>
          </a:bodyPr>
          <a:lstStyle>
            <a:lvl1pPr marL="0" indent="0" algn="l">
              <a:buNone/>
              <a:defRPr sz="1800" b="0" i="0">
                <a:solidFill>
                  <a:srgbClr val="FBB040"/>
                </a:solidFill>
                <a:latin typeface="Aptos" panose="020B000402020202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dirty="0"/>
          </a:p>
        </p:txBody>
      </p:sp>
      <p:pic>
        <p:nvPicPr>
          <p:cNvPr id="9" name="Billede 7">
            <a:extLst>
              <a:ext uri="{FF2B5EF4-FFF2-40B4-BE49-F238E27FC236}">
                <a16:creationId xmlns:a16="http://schemas.microsoft.com/office/drawing/2014/main" id="{6BD93290-44A2-12AA-7FFD-DAAAE73C444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 y="5900376"/>
            <a:ext cx="2879995" cy="955246"/>
          </a:xfrm>
          <a:prstGeom prst="rect">
            <a:avLst/>
          </a:prstGeom>
        </p:spPr>
      </p:pic>
    </p:spTree>
    <p:extLst>
      <p:ext uri="{BB962C8B-B14F-4D97-AF65-F5344CB8AC3E}">
        <p14:creationId xmlns:p14="http://schemas.microsoft.com/office/powerpoint/2010/main" val="17949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15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slide">
    <p:bg>
      <p:bgPr>
        <a:solidFill>
          <a:schemeClr val="bg1"/>
        </a:solidFill>
        <a:effectLst/>
      </p:bgPr>
    </p:bg>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CBD35EA6-D6DF-95B3-5CED-36EEDBFB7039}"/>
              </a:ext>
            </a:extLst>
          </p:cNvPr>
          <p:cNvPicPr>
            <a:picLocks noChangeAspect="1"/>
          </p:cNvPicPr>
          <p:nvPr userDrawn="1"/>
        </p:nvPicPr>
        <p:blipFill rotWithShape="1">
          <a:blip r:embed="rId2"/>
          <a:srcRect l="52" t="16908" r="-52" b="18689"/>
          <a:stretch/>
        </p:blipFill>
        <p:spPr>
          <a:xfrm>
            <a:off x="0" y="-46545"/>
            <a:ext cx="12192000" cy="5888933"/>
          </a:xfrm>
          <a:prstGeom prst="rect">
            <a:avLst/>
          </a:prstGeom>
        </p:spPr>
      </p:pic>
      <p:sp>
        <p:nvSpPr>
          <p:cNvPr id="6" name="Rektangel 5">
            <a:extLst>
              <a:ext uri="{FF2B5EF4-FFF2-40B4-BE49-F238E27FC236}">
                <a16:creationId xmlns:a16="http://schemas.microsoft.com/office/drawing/2014/main" id="{ED4905E9-AE41-002B-C121-CE7FAF8F237B}"/>
              </a:ext>
            </a:extLst>
          </p:cNvPr>
          <p:cNvSpPr/>
          <p:nvPr userDrawn="1"/>
        </p:nvSpPr>
        <p:spPr>
          <a:xfrm>
            <a:off x="574155" y="3134089"/>
            <a:ext cx="11030989" cy="2447185"/>
          </a:xfrm>
          <a:prstGeom prst="rect">
            <a:avLst/>
          </a:prstGeom>
          <a:solidFill>
            <a:schemeClr val="bg1">
              <a:alpha val="897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tekst 2">
            <a:extLst>
              <a:ext uri="{FF2B5EF4-FFF2-40B4-BE49-F238E27FC236}">
                <a16:creationId xmlns:a16="http://schemas.microsoft.com/office/drawing/2014/main" id="{09F9D7CD-1659-D9D2-D6E8-26D9BA432A31}"/>
              </a:ext>
            </a:extLst>
          </p:cNvPr>
          <p:cNvSpPr>
            <a:spLocks noGrp="1"/>
          </p:cNvSpPr>
          <p:nvPr>
            <p:ph type="body" idx="1"/>
          </p:nvPr>
        </p:nvSpPr>
        <p:spPr>
          <a:xfrm>
            <a:off x="831850" y="4837246"/>
            <a:ext cx="10515600" cy="744028"/>
          </a:xfrm>
        </p:spPr>
        <p:txBody>
          <a:bodyPr/>
          <a:lstStyle>
            <a:lvl1pPr marL="0" indent="0">
              <a:buNone/>
              <a:defRPr sz="2400" b="0" i="0">
                <a:solidFill>
                  <a:srgbClr val="002E6D"/>
                </a:solidFill>
                <a:latin typeface="Aptos" panose="020B00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9" name="Titel 1">
            <a:extLst>
              <a:ext uri="{FF2B5EF4-FFF2-40B4-BE49-F238E27FC236}">
                <a16:creationId xmlns:a16="http://schemas.microsoft.com/office/drawing/2014/main" id="{759D7EBB-8A5B-3D0C-57D3-81C46A6EC7BD}"/>
              </a:ext>
            </a:extLst>
          </p:cNvPr>
          <p:cNvSpPr>
            <a:spLocks noGrp="1"/>
          </p:cNvSpPr>
          <p:nvPr>
            <p:ph type="title"/>
          </p:nvPr>
        </p:nvSpPr>
        <p:spPr>
          <a:xfrm>
            <a:off x="831850" y="3199379"/>
            <a:ext cx="10515600" cy="1637867"/>
          </a:xfrm>
        </p:spPr>
        <p:txBody>
          <a:bodyPr anchor="b">
            <a:normAutofit/>
          </a:bodyPr>
          <a:lstStyle>
            <a:lvl1pPr>
              <a:defRPr sz="4400">
                <a:gradFill>
                  <a:gsLst>
                    <a:gs pos="0">
                      <a:srgbClr val="6410F5"/>
                    </a:gs>
                    <a:gs pos="100000">
                      <a:srgbClr val="EA41D0"/>
                    </a:gs>
                  </a:gsLst>
                  <a:lin ang="2700000" scaled="0"/>
                </a:gradFill>
              </a:defRPr>
            </a:lvl1pPr>
          </a:lstStyle>
          <a:p>
            <a:r>
              <a:rPr lang="da-DK"/>
              <a:t>Klik for at redigere titeltypografien i masteren</a:t>
            </a:r>
            <a:endParaRPr lang="da-DK" dirty="0"/>
          </a:p>
        </p:txBody>
      </p:sp>
    </p:spTree>
    <p:extLst>
      <p:ext uri="{BB962C8B-B14F-4D97-AF65-F5344CB8AC3E}">
        <p14:creationId xmlns:p14="http://schemas.microsoft.com/office/powerpoint/2010/main" val="2765597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elslide">
    <p:bg>
      <p:bgPr>
        <a:solidFill>
          <a:schemeClr val="bg1"/>
        </a:solidFill>
        <a:effectLst/>
      </p:bgPr>
    </p:bg>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CBD35EA6-D6DF-95B3-5CED-36EEDBFB7039}"/>
              </a:ext>
            </a:extLst>
          </p:cNvPr>
          <p:cNvPicPr>
            <a:picLocks noChangeAspect="1"/>
          </p:cNvPicPr>
          <p:nvPr userDrawn="1"/>
        </p:nvPicPr>
        <p:blipFill>
          <a:blip r:embed="rId2"/>
          <a:srcRect t="17799" b="17799"/>
          <a:stretch/>
        </p:blipFill>
        <p:spPr>
          <a:xfrm>
            <a:off x="0" y="-46545"/>
            <a:ext cx="12192000" cy="5888933"/>
          </a:xfrm>
          <a:prstGeom prst="rect">
            <a:avLst/>
          </a:prstGeom>
        </p:spPr>
      </p:pic>
      <p:sp>
        <p:nvSpPr>
          <p:cNvPr id="6" name="Rektangel 5">
            <a:extLst>
              <a:ext uri="{FF2B5EF4-FFF2-40B4-BE49-F238E27FC236}">
                <a16:creationId xmlns:a16="http://schemas.microsoft.com/office/drawing/2014/main" id="{ED4905E9-AE41-002B-C121-CE7FAF8F237B}"/>
              </a:ext>
            </a:extLst>
          </p:cNvPr>
          <p:cNvSpPr/>
          <p:nvPr userDrawn="1"/>
        </p:nvSpPr>
        <p:spPr>
          <a:xfrm>
            <a:off x="574155" y="3134089"/>
            <a:ext cx="11030989" cy="2447185"/>
          </a:xfrm>
          <a:prstGeom prst="rect">
            <a:avLst/>
          </a:prstGeom>
          <a:solidFill>
            <a:schemeClr val="bg1">
              <a:alpha val="897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Pladsholder til tekst 2">
            <a:extLst>
              <a:ext uri="{FF2B5EF4-FFF2-40B4-BE49-F238E27FC236}">
                <a16:creationId xmlns:a16="http://schemas.microsoft.com/office/drawing/2014/main" id="{09F9D7CD-1659-D9D2-D6E8-26D9BA432A31}"/>
              </a:ext>
            </a:extLst>
          </p:cNvPr>
          <p:cNvSpPr>
            <a:spLocks noGrp="1"/>
          </p:cNvSpPr>
          <p:nvPr>
            <p:ph type="body" idx="1"/>
          </p:nvPr>
        </p:nvSpPr>
        <p:spPr>
          <a:xfrm>
            <a:off x="831850" y="4837246"/>
            <a:ext cx="10515600" cy="744028"/>
          </a:xfrm>
        </p:spPr>
        <p:txBody>
          <a:bodyPr/>
          <a:lstStyle>
            <a:lvl1pPr marL="0" indent="0">
              <a:buNone/>
              <a:defRPr sz="2400">
                <a:solidFill>
                  <a:srgbClr val="002E6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9" name="Titel 1">
            <a:extLst>
              <a:ext uri="{FF2B5EF4-FFF2-40B4-BE49-F238E27FC236}">
                <a16:creationId xmlns:a16="http://schemas.microsoft.com/office/drawing/2014/main" id="{759D7EBB-8A5B-3D0C-57D3-81C46A6EC7BD}"/>
              </a:ext>
            </a:extLst>
          </p:cNvPr>
          <p:cNvSpPr>
            <a:spLocks noGrp="1"/>
          </p:cNvSpPr>
          <p:nvPr>
            <p:ph type="title"/>
          </p:nvPr>
        </p:nvSpPr>
        <p:spPr>
          <a:xfrm>
            <a:off x="831850" y="3199379"/>
            <a:ext cx="10515600" cy="1637867"/>
          </a:xfrm>
        </p:spPr>
        <p:txBody>
          <a:bodyPr anchor="b">
            <a:normAutofit/>
          </a:bodyPr>
          <a:lstStyle>
            <a:lvl1pPr>
              <a:defRPr sz="4400">
                <a:gradFill>
                  <a:gsLst>
                    <a:gs pos="0">
                      <a:srgbClr val="6410F5"/>
                    </a:gs>
                    <a:gs pos="100000">
                      <a:srgbClr val="EA41D0"/>
                    </a:gs>
                  </a:gsLst>
                  <a:lin ang="2700000" scaled="0"/>
                </a:gradFill>
              </a:defRPr>
            </a:lvl1pPr>
          </a:lstStyle>
          <a:p>
            <a:r>
              <a:rPr lang="da-DK"/>
              <a:t>Klik for at redigere titeltypografien i masteren</a:t>
            </a:r>
            <a:endParaRPr lang="da-DK" dirty="0"/>
          </a:p>
        </p:txBody>
      </p:sp>
    </p:spTree>
    <p:extLst>
      <p:ext uri="{BB962C8B-B14F-4D97-AF65-F5344CB8AC3E}">
        <p14:creationId xmlns:p14="http://schemas.microsoft.com/office/powerpoint/2010/main" val="342142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el og indholdsobjekt">
    <p:bg>
      <p:bgPr>
        <a:solidFill>
          <a:srgbClr val="F5F5F5"/>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D3D288-2CDE-257E-E73E-D17AB0E84A53}"/>
              </a:ext>
            </a:extLst>
          </p:cNvPr>
          <p:cNvSpPr>
            <a:spLocks noGrp="1"/>
          </p:cNvSpPr>
          <p:nvPr>
            <p:ph type="title"/>
          </p:nvPr>
        </p:nvSpPr>
        <p:spPr/>
        <p:txBody>
          <a:bodyPr/>
          <a:lstStyle>
            <a:lvl1pPr>
              <a:defRPr>
                <a:gradFill>
                  <a:gsLst>
                    <a:gs pos="0">
                      <a:srgbClr val="EA41D0"/>
                    </a:gs>
                    <a:gs pos="76000">
                      <a:srgbClr val="6410F5"/>
                    </a:gs>
                  </a:gsLst>
                  <a:lin ang="2700000" scaled="0"/>
                </a:gradFill>
              </a:defRPr>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44C1F2F6-ADE5-3604-CD06-DA0DC7B79EBC}"/>
              </a:ext>
            </a:extLst>
          </p:cNvPr>
          <p:cNvSpPr>
            <a:spLocks noGrp="1"/>
          </p:cNvSpPr>
          <p:nvPr>
            <p:ph idx="1"/>
          </p:nvPr>
        </p:nvSpPr>
        <p:spPr/>
        <p:txBody>
          <a:bodyPr/>
          <a:lstStyle>
            <a:lvl1pPr marL="228600" indent="-228600">
              <a:buSzPct val="70000"/>
              <a:buFontTx/>
              <a:buBlip>
                <a:blip r:embed="rId2"/>
              </a:buBlip>
              <a:defRPr/>
            </a:lvl1pPr>
            <a:lvl2pPr marL="685800" indent="-228600">
              <a:buSzPct val="70000"/>
              <a:buFontTx/>
              <a:buBlip>
                <a:blip r:embed="rId2"/>
              </a:buBlip>
              <a:defRPr/>
            </a:lvl2pPr>
            <a:lvl3pPr marL="1143000" indent="-228600">
              <a:buSzPct val="70000"/>
              <a:buFontTx/>
              <a:buBlip>
                <a:blip r:embed="rId2"/>
              </a:buBlip>
              <a:defRPr/>
            </a:lvl3pPr>
            <a:lvl4pPr marL="1600200" indent="-228600">
              <a:buSzPct val="70000"/>
              <a:buFontTx/>
              <a:buBlip>
                <a:blip r:embed="rId2"/>
              </a:buBlip>
              <a:defRPr/>
            </a:lvl4pPr>
            <a:lvl5pPr marL="2057400" indent="-228600">
              <a:buSzPct val="70000"/>
              <a:buFontTx/>
              <a:buBlip>
                <a:blip r:embed="rId2"/>
              </a:buBlip>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553259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978304-A789-1F6D-B4E1-8E6554ECBEBF}"/>
              </a:ext>
            </a:extLst>
          </p:cNvPr>
          <p:cNvSpPr>
            <a:spLocks noGrp="1"/>
          </p:cNvSpPr>
          <p:nvPr>
            <p:ph type="title"/>
          </p:nvPr>
        </p:nvSpPr>
        <p:spPr/>
        <p:txBody>
          <a:body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B123BDC9-043F-0D4F-5860-4992F5AE73E3}"/>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indhold 3">
            <a:extLst>
              <a:ext uri="{FF2B5EF4-FFF2-40B4-BE49-F238E27FC236}">
                <a16:creationId xmlns:a16="http://schemas.microsoft.com/office/drawing/2014/main" id="{8AA03D14-A2C7-EA42-BB39-FB18AE44B792}"/>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1913055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025D0E-B8BD-4187-A93B-0A07AA20CEBC}"/>
              </a:ext>
            </a:extLst>
          </p:cNvPr>
          <p:cNvSpPr>
            <a:spLocks noGrp="1"/>
          </p:cNvSpPr>
          <p:nvPr>
            <p:ph type="title"/>
          </p:nvPr>
        </p:nvSpPr>
        <p:spPr>
          <a:xfrm>
            <a:off x="839788" y="365125"/>
            <a:ext cx="10515600" cy="1325563"/>
          </a:xfrm>
        </p:spPr>
        <p:txBody>
          <a:bodyPr/>
          <a:lstStyle/>
          <a:p>
            <a:r>
              <a:rPr lang="da-DK"/>
              <a:t>Klik for at redigere titeltypografien i masteren</a:t>
            </a:r>
            <a:endParaRPr lang="da-DK" dirty="0"/>
          </a:p>
        </p:txBody>
      </p:sp>
      <p:sp>
        <p:nvSpPr>
          <p:cNvPr id="3" name="Pladsholder til tekst 2">
            <a:extLst>
              <a:ext uri="{FF2B5EF4-FFF2-40B4-BE49-F238E27FC236}">
                <a16:creationId xmlns:a16="http://schemas.microsoft.com/office/drawing/2014/main" id="{FA7F5B9E-EB75-91EE-A548-3A0573E97647}"/>
              </a:ext>
            </a:extLst>
          </p:cNvPr>
          <p:cNvSpPr>
            <a:spLocks noGrp="1"/>
          </p:cNvSpPr>
          <p:nvPr>
            <p:ph type="body" idx="1"/>
          </p:nvPr>
        </p:nvSpPr>
        <p:spPr>
          <a:xfrm>
            <a:off x="839788" y="1681163"/>
            <a:ext cx="5157787" cy="823912"/>
          </a:xfrm>
        </p:spPr>
        <p:txBody>
          <a:bodyPr anchor="b"/>
          <a:lstStyle>
            <a:lvl1pPr marL="0" indent="0">
              <a:buNone/>
              <a:defRPr sz="2400" b="1">
                <a:solidFill>
                  <a:srgbClr val="002E6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C5AD6FB9-C812-39B5-C3DE-F1348E2F8B1B}"/>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5" name="Pladsholder til tekst 4">
            <a:extLst>
              <a:ext uri="{FF2B5EF4-FFF2-40B4-BE49-F238E27FC236}">
                <a16:creationId xmlns:a16="http://schemas.microsoft.com/office/drawing/2014/main" id="{60B06322-70D2-2050-0E60-D063C2FDE9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8CC69A3A-83D8-777D-6852-DDBDE34576BA}"/>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27991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1F9E88-9059-50D7-69CE-62D39F99E2C4}"/>
              </a:ext>
            </a:extLst>
          </p:cNvPr>
          <p:cNvSpPr>
            <a:spLocks noGrp="1"/>
          </p:cNvSpPr>
          <p:nvPr>
            <p:ph type="title"/>
          </p:nvPr>
        </p:nvSpPr>
        <p:spPr/>
        <p:txBody>
          <a:bodyPr/>
          <a:lstStyle/>
          <a:p>
            <a:r>
              <a:rPr lang="da-DK"/>
              <a:t>Klik for at redigere titeltypografien i masteren</a:t>
            </a:r>
            <a:endParaRPr lang="da-DK" dirty="0"/>
          </a:p>
        </p:txBody>
      </p:sp>
    </p:spTree>
    <p:extLst>
      <p:ext uri="{BB962C8B-B14F-4D97-AF65-F5344CB8AC3E}">
        <p14:creationId xmlns:p14="http://schemas.microsoft.com/office/powerpoint/2010/main" val="295026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579D8-FC80-DFD6-B1D1-EA7B539D4F52}"/>
              </a:ext>
            </a:extLst>
          </p:cNvPr>
          <p:cNvSpPr>
            <a:spLocks noGrp="1"/>
          </p:cNvSpPr>
          <p:nvPr>
            <p:ph type="title"/>
          </p:nvPr>
        </p:nvSpPr>
        <p:spPr>
          <a:xfrm>
            <a:off x="839788" y="457200"/>
            <a:ext cx="10512424" cy="1600200"/>
          </a:xfrm>
        </p:spPr>
        <p:txBody>
          <a:bodyPr anchor="ctr"/>
          <a:lstStyle>
            <a:lvl1pPr>
              <a:defRPr sz="3200"/>
            </a:lvl1pPr>
          </a:lstStyle>
          <a:p>
            <a:r>
              <a:rPr lang="da-DK"/>
              <a:t>Klik for at redigere titeltypografien i masteren</a:t>
            </a:r>
            <a:endParaRPr lang="da-DK" dirty="0"/>
          </a:p>
        </p:txBody>
      </p:sp>
      <p:sp>
        <p:nvSpPr>
          <p:cNvPr id="3" name="Pladsholder til indhold 2">
            <a:extLst>
              <a:ext uri="{FF2B5EF4-FFF2-40B4-BE49-F238E27FC236}">
                <a16:creationId xmlns:a16="http://schemas.microsoft.com/office/drawing/2014/main" id="{54800F1A-416E-D297-A7E9-A04FA20FB4E2}"/>
              </a:ext>
            </a:extLst>
          </p:cNvPr>
          <p:cNvSpPr>
            <a:spLocks noGrp="1"/>
          </p:cNvSpPr>
          <p:nvPr>
            <p:ph idx="1"/>
          </p:nvPr>
        </p:nvSpPr>
        <p:spPr>
          <a:xfrm>
            <a:off x="5183188" y="2049462"/>
            <a:ext cx="6172200" cy="38115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4" name="Pladsholder til tekst 3">
            <a:extLst>
              <a:ext uri="{FF2B5EF4-FFF2-40B4-BE49-F238E27FC236}">
                <a16:creationId xmlns:a16="http://schemas.microsoft.com/office/drawing/2014/main" id="{1CBC66BD-68B7-58DC-612A-ABB51E169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Tree>
    <p:extLst>
      <p:ext uri="{BB962C8B-B14F-4D97-AF65-F5344CB8AC3E}">
        <p14:creationId xmlns:p14="http://schemas.microsoft.com/office/powerpoint/2010/main" val="3823129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CF5052-3FE3-380B-ADE3-050C5753DEE5}"/>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da-DK" dirty="0"/>
          </a:p>
        </p:txBody>
      </p:sp>
      <p:sp>
        <p:nvSpPr>
          <p:cNvPr id="3" name="Pladsholder til billede 2">
            <a:extLst>
              <a:ext uri="{FF2B5EF4-FFF2-40B4-BE49-F238E27FC236}">
                <a16:creationId xmlns:a16="http://schemas.microsoft.com/office/drawing/2014/main" id="{233EEE84-A23C-A597-79B9-B9B2DE817F4F}"/>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p>
        </p:txBody>
      </p:sp>
      <p:sp>
        <p:nvSpPr>
          <p:cNvPr id="4" name="Pladsholder til tekst 3">
            <a:extLst>
              <a:ext uri="{FF2B5EF4-FFF2-40B4-BE49-F238E27FC236}">
                <a16:creationId xmlns:a16="http://schemas.microsoft.com/office/drawing/2014/main" id="{2BDD3CE7-0022-1A1B-7E19-79BAC1FD5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Tree>
    <p:extLst>
      <p:ext uri="{BB962C8B-B14F-4D97-AF65-F5344CB8AC3E}">
        <p14:creationId xmlns:p14="http://schemas.microsoft.com/office/powerpoint/2010/main" val="2222837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9FAA3B35-CC7E-121F-1894-BFABC29F08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dirty="0"/>
              <a:t>Klik for at redigere titeltypografien i masteren</a:t>
            </a:r>
          </a:p>
        </p:txBody>
      </p:sp>
      <p:sp>
        <p:nvSpPr>
          <p:cNvPr id="3" name="Pladsholder til tekst 2">
            <a:extLst>
              <a:ext uri="{FF2B5EF4-FFF2-40B4-BE49-F238E27FC236}">
                <a16:creationId xmlns:a16="http://schemas.microsoft.com/office/drawing/2014/main" id="{7E748900-1FBC-F4E6-E9F4-436E6548DC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pic>
        <p:nvPicPr>
          <p:cNvPr id="8" name="Billede 7">
            <a:extLst>
              <a:ext uri="{FF2B5EF4-FFF2-40B4-BE49-F238E27FC236}">
                <a16:creationId xmlns:a16="http://schemas.microsoft.com/office/drawing/2014/main" id="{D156902E-142E-448C-086C-931A24FD97A5}"/>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0" y="5900376"/>
            <a:ext cx="2880000" cy="955247"/>
          </a:xfrm>
          <a:prstGeom prst="rect">
            <a:avLst/>
          </a:prstGeom>
        </p:spPr>
      </p:pic>
    </p:spTree>
    <p:extLst>
      <p:ext uri="{BB962C8B-B14F-4D97-AF65-F5344CB8AC3E}">
        <p14:creationId xmlns:p14="http://schemas.microsoft.com/office/powerpoint/2010/main" val="675068373"/>
      </p:ext>
    </p:extLst>
  </p:cSld>
  <p:clrMap bg1="lt1" tx1="dk1" bg2="lt2" tx2="dk2" accent1="accent1" accent2="accent2" accent3="accent3" accent4="accent4" accent5="accent5" accent6="accent6" hlink="hlink" folHlink="folHlink"/>
  <p:sldLayoutIdLst>
    <p:sldLayoutId id="2147483672" r:id="rId1"/>
    <p:sldLayoutId id="2147483669" r:id="rId2"/>
    <p:sldLayoutId id="2147483673" r:id="rId3"/>
    <p:sldLayoutId id="2147483670" r:id="rId4"/>
    <p:sldLayoutId id="2147483652" r:id="rId5"/>
    <p:sldLayoutId id="2147483653" r:id="rId6"/>
    <p:sldLayoutId id="2147483654" r:id="rId7"/>
    <p:sldLayoutId id="2147483656" r:id="rId8"/>
    <p:sldLayoutId id="2147483657" r:id="rId9"/>
    <p:sldLayoutId id="2147483655" r:id="rId10"/>
  </p:sldLayoutIdLst>
  <p:txStyles>
    <p:titleStyle>
      <a:lvl1pPr algn="l" defTabSz="914400" rtl="0" eaLnBrk="1" latinLnBrk="0" hangingPunct="1">
        <a:lnSpc>
          <a:spcPct val="90000"/>
        </a:lnSpc>
        <a:spcBef>
          <a:spcPct val="0"/>
        </a:spcBef>
        <a:buNone/>
        <a:defRPr sz="4000" b="1" i="0" kern="1200">
          <a:gradFill>
            <a:gsLst>
              <a:gs pos="0">
                <a:srgbClr val="EA41D0"/>
              </a:gs>
              <a:gs pos="76000">
                <a:srgbClr val="6410F5"/>
              </a:gs>
            </a:gsLst>
            <a:lin ang="2700000" scaled="0"/>
          </a:gradFill>
          <a:latin typeface="Aptos ExtraBold" panose="020B000402020202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SzPct val="70000"/>
        <a:buFontTx/>
        <a:buBlip>
          <a:blip r:embed="rId14"/>
        </a:buBlip>
        <a:defRPr sz="2800" b="0" i="0" kern="1200">
          <a:solidFill>
            <a:srgbClr val="002E6D"/>
          </a:solidFill>
          <a:latin typeface="Aptos" panose="020B000402020202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SzPct val="70000"/>
        <a:buFontTx/>
        <a:buBlip>
          <a:blip r:embed="rId14"/>
        </a:buBlip>
        <a:defRPr sz="2400" b="0" i="0" kern="1200">
          <a:solidFill>
            <a:srgbClr val="002E6D"/>
          </a:solidFill>
          <a:latin typeface="Aptos" panose="020B000402020202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SzPct val="70000"/>
        <a:buFontTx/>
        <a:buBlip>
          <a:blip r:embed="rId14"/>
        </a:buBlip>
        <a:defRPr sz="2000" b="0" i="0" kern="1200">
          <a:solidFill>
            <a:srgbClr val="002E6D"/>
          </a:solidFill>
          <a:latin typeface="Aptos" panose="020B000402020202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SzPct val="70000"/>
        <a:buFontTx/>
        <a:buBlip>
          <a:blip r:embed="rId14"/>
        </a:buBlip>
        <a:defRPr sz="1800" b="0" i="0" kern="1200">
          <a:solidFill>
            <a:srgbClr val="002E6D"/>
          </a:solidFill>
          <a:latin typeface="Aptos" panose="020B000402020202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SzPct val="70000"/>
        <a:buFontTx/>
        <a:buBlip>
          <a:blip r:embed="rId14"/>
        </a:buBlip>
        <a:defRPr sz="1800" b="0" i="0" kern="1200">
          <a:solidFill>
            <a:srgbClr val="002E6D"/>
          </a:solidFill>
          <a:latin typeface="Aptos" panose="020B000402020202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www.finanstilsynet.dk/tilsyn/tilsynsreaktioner/paatale/2012/lov-om-kreditaftaler-8b-paatale-svendborg-sparekasse"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finanstilsynet.dk/Tilsyn/Tilsynsreaktioner/Paatale/2020/SB_16112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www.finanstilsynet.dk/Tilsyn/Tilsynsreaktioner/Paabud/2019/Basisbank-100719"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www.finanstilsynet.dk/Tilsyn/Tilsynsreaktioner/Paabud/2019/Basisbank-100719"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786C43-6953-92F7-A8C6-09A943315E22}"/>
              </a:ext>
            </a:extLst>
          </p:cNvPr>
          <p:cNvSpPr>
            <a:spLocks noGrp="1"/>
          </p:cNvSpPr>
          <p:nvPr>
            <p:ph type="title"/>
          </p:nvPr>
        </p:nvSpPr>
        <p:spPr/>
        <p:txBody>
          <a:bodyPr/>
          <a:lstStyle/>
          <a:p>
            <a:r>
              <a:rPr lang="da-DK" dirty="0"/>
              <a:t>Kreditaftaler</a:t>
            </a:r>
          </a:p>
        </p:txBody>
      </p:sp>
    </p:spTree>
    <p:extLst>
      <p:ext uri="{BB962C8B-B14F-4D97-AF65-F5344CB8AC3E}">
        <p14:creationId xmlns:p14="http://schemas.microsoft.com/office/powerpoint/2010/main" val="1442249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3072"/>
            <a:ext cx="8542730" cy="568674"/>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4 – KAL § 8b, stk. 1</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4520846"/>
          </a:xfrm>
          <a:prstGeom prst="rect">
            <a:avLst/>
          </a:prstGeom>
        </p:spPr>
        <p:txBody>
          <a:bodyPr vert="horz" wrap="square" lIns="0" tIns="183952" rIns="0" bIns="0" rtlCol="0">
            <a:spAutoFit/>
          </a:bodyPr>
          <a:lstStyle/>
          <a:p>
            <a:r>
              <a:rPr lang="da-DK" sz="1657" i="1" dirty="0">
                <a:solidFill>
                  <a:srgbClr val="FF0000"/>
                </a:solidFill>
              </a:rPr>
              <a:t>Vejledende svar:</a:t>
            </a:r>
            <a:endParaRPr lang="da-DK" sz="1657" dirty="0">
              <a:solidFill>
                <a:srgbClr val="FF0000"/>
              </a:solidFill>
            </a:endParaRPr>
          </a:p>
          <a:p>
            <a:r>
              <a:rPr lang="da-DK" sz="1657" dirty="0">
                <a:solidFill>
                  <a:srgbClr val="FF0000"/>
                </a:solidFill>
              </a:rPr>
              <a:t> </a:t>
            </a:r>
          </a:p>
          <a:p>
            <a:pPr marL="420761" indent="-420761">
              <a:buFont typeface="+mj-lt"/>
              <a:buAutoNum type="arabicPeriod"/>
            </a:pPr>
            <a:r>
              <a:rPr lang="da-DK" sz="1657" dirty="0"/>
              <a:t>Er denne praksis i strid med KAL? </a:t>
            </a:r>
            <a:r>
              <a:rPr lang="da-DK" sz="1657" dirty="0">
                <a:solidFill>
                  <a:srgbClr val="FF0000"/>
                </a:solidFill>
              </a:rPr>
              <a:t>Ja.</a:t>
            </a:r>
            <a:r>
              <a:rPr lang="da-DK" sz="1657" dirty="0"/>
              <a:t> </a:t>
            </a:r>
          </a:p>
          <a:p>
            <a:pPr marL="420761" indent="-420761">
              <a:buAutoNum type="arabicPeriod"/>
            </a:pPr>
            <a:endParaRPr lang="da-DK" sz="1657" dirty="0"/>
          </a:p>
          <a:p>
            <a:pPr marL="420761" indent="-420761">
              <a:buFontTx/>
              <a:buAutoNum type="arabicPeriod"/>
            </a:pPr>
            <a:r>
              <a:rPr lang="da-DK" sz="1657" dirty="0"/>
              <a:t>Hvad gælder i henhold til KAL i ovenstående situationer? </a:t>
            </a:r>
            <a:r>
              <a:rPr lang="da-DK" sz="1657" dirty="0">
                <a:solidFill>
                  <a:srgbClr val="FF0000"/>
                </a:solidFill>
              </a:rPr>
              <a:t>Det fremgår af kreditaftalelovens § 8b, stk. 1, så skal oplysninger om debitorrente mv. jf. kreditaftalelovens § 7b, stk. 2, nr. 5, gives ved indgåelse af en aftale om oprettelse af en løbende konto, hvor det vil kunne tillades forbrugeren at overtrække kontoen, ligesom disse oplysninger efterfølgende regelmæssigt skal gives til debitor.</a:t>
            </a:r>
          </a:p>
          <a:p>
            <a:pPr marL="420761" indent="-420761">
              <a:buAutoNum type="arabicPeriod"/>
            </a:pPr>
            <a:endParaRPr lang="da-DK" sz="1657" dirty="0"/>
          </a:p>
          <a:p>
            <a:pPr marL="420761" indent="-420761">
              <a:buAutoNum type="arabicPeriod"/>
            </a:pPr>
            <a:endParaRPr lang="da-DK" sz="1657" dirty="0"/>
          </a:p>
          <a:p>
            <a:pPr marL="420761" indent="-420761">
              <a:buAutoNum type="arabicPeriod"/>
            </a:pPr>
            <a:r>
              <a:rPr lang="da-DK" sz="1657" dirty="0"/>
              <a:t>Hvilken myndighed fører tilsyn med sparekassens overholdelse af KAL? </a:t>
            </a:r>
            <a:r>
              <a:rPr lang="da-DK" sz="1657" dirty="0">
                <a:solidFill>
                  <a:srgbClr val="FF0000"/>
                </a:solidFill>
              </a:rPr>
              <a:t>Det gør Finanstilsynet, og denne opgave bygger på denne afgørelse over for Svendborg Sparekasse: </a:t>
            </a:r>
          </a:p>
          <a:p>
            <a:pPr marL="420761" indent="-420761">
              <a:buAutoNum type="arabicPeriod"/>
            </a:pPr>
            <a:endParaRPr lang="da-DK" sz="1657" dirty="0">
              <a:solidFill>
                <a:srgbClr val="FF0000"/>
              </a:solidFill>
            </a:endParaRPr>
          </a:p>
          <a:p>
            <a:r>
              <a:rPr lang="da-DK" sz="1657" dirty="0">
                <a:solidFill>
                  <a:srgbClr val="FF0000"/>
                </a:solidFill>
                <a:hlinkClick r:id="rId2"/>
              </a:rPr>
              <a:t>https://www.finanstilsynet.dk/tilsyn/tilsynsreaktioner/paatale/2012/lov-om-kreditaftaler-8b-paatale-svendborg-sparekasse</a:t>
            </a:r>
            <a:endParaRPr lang="da-DK" sz="1657" dirty="0">
              <a:solidFill>
                <a:srgbClr val="FF0000"/>
              </a:solidFill>
            </a:endParaRPr>
          </a:p>
        </p:txBody>
      </p:sp>
    </p:spTree>
    <p:extLst>
      <p:ext uri="{BB962C8B-B14F-4D97-AF65-F5344CB8AC3E}">
        <p14:creationId xmlns:p14="http://schemas.microsoft.com/office/powerpoint/2010/main" val="2095337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5</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4520846"/>
          </a:xfrm>
          <a:prstGeom prst="rect">
            <a:avLst/>
          </a:prstGeom>
        </p:spPr>
        <p:txBody>
          <a:bodyPr vert="horz" wrap="square" lIns="0" tIns="183952" rIns="0" bIns="0" rtlCol="0">
            <a:spAutoFit/>
          </a:bodyPr>
          <a:lstStyle/>
          <a:p>
            <a:r>
              <a:rPr lang="da-DK" sz="1657" dirty="0"/>
              <a:t>Banken havde ikke informeret de enkelte kunder personligt om, at banken pr. 1. april 2022 ville indføre negativ rente på 0,75 % på indestående på mere end 250.000 kr.</a:t>
            </a:r>
          </a:p>
          <a:p>
            <a:endParaRPr lang="da-DK" sz="1657" dirty="0"/>
          </a:p>
          <a:p>
            <a:r>
              <a:rPr lang="da-DK" sz="1657" dirty="0"/>
              <a:t>Bankens forretningsgange oplyste, </a:t>
            </a:r>
          </a:p>
          <a:p>
            <a:endParaRPr lang="da-DK" sz="1657" dirty="0"/>
          </a:p>
          <a:p>
            <a:pPr marL="315571" indent="-315571">
              <a:buFont typeface="Arial" panose="020B0604020202020204" pitchFamily="34" charset="0"/>
              <a:buChar char="•"/>
            </a:pPr>
            <a:r>
              <a:rPr lang="da-DK" sz="1657" dirty="0"/>
              <a:t>at en negativ renteændring i overensstemmelse med god skik bekendtgørelsens § 6, stk. 4, må anses som værende til ugunst for kunden, hvorfor dette skal ske med et varsel, der ikke må være kortere end en måned, såfremt ændringen ikke er begrundet i udefrakommende forhold, og</a:t>
            </a:r>
          </a:p>
          <a:p>
            <a:endParaRPr lang="da-DK" sz="1657" dirty="0"/>
          </a:p>
          <a:p>
            <a:pPr marL="315571" indent="-315571">
              <a:buFont typeface="Arial" panose="020B0604020202020204" pitchFamily="34" charset="0"/>
              <a:buChar char="•"/>
            </a:pPr>
            <a:r>
              <a:rPr lang="da-DK" sz="1657" dirty="0"/>
              <a:t>at bankens varsel kan gennemføres ved annoncering i dagspressen, da der alene påkræves individuel varsling af kunderne ved væsentlige ændringer i andet vederlag eller ved opkrævning af nyt vederlag og hermed ikke i forbindelse med renteændringer.</a:t>
            </a:r>
          </a:p>
          <a:p>
            <a:endParaRPr lang="da-DK" sz="1657" dirty="0"/>
          </a:p>
          <a:p>
            <a:r>
              <a:rPr lang="da-DK" sz="1657" u="sng" dirty="0"/>
              <a:t>Spørgsmål</a:t>
            </a:r>
            <a:r>
              <a:rPr lang="da-DK" sz="1657" dirty="0"/>
              <a:t>:</a:t>
            </a:r>
          </a:p>
          <a:p>
            <a:endParaRPr lang="da-DK" sz="1657" dirty="0"/>
          </a:p>
          <a:p>
            <a:pPr marL="420761" indent="-420761">
              <a:buFont typeface="+mj-lt"/>
              <a:buAutoNum type="arabicPeriod"/>
            </a:pPr>
            <a:r>
              <a:rPr lang="da-DK" sz="1657" dirty="0"/>
              <a:t>Er dette en korrekt praksis?</a:t>
            </a:r>
          </a:p>
        </p:txBody>
      </p:sp>
    </p:spTree>
    <p:extLst>
      <p:ext uri="{BB962C8B-B14F-4D97-AF65-F5344CB8AC3E}">
        <p14:creationId xmlns:p14="http://schemas.microsoft.com/office/powerpoint/2010/main" val="2117043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5 – God skik BKG</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4775851"/>
          </a:xfrm>
          <a:prstGeom prst="rect">
            <a:avLst/>
          </a:prstGeom>
        </p:spPr>
        <p:txBody>
          <a:bodyPr vert="horz" wrap="square" lIns="0" tIns="183952" rIns="0" bIns="0" rtlCol="0">
            <a:spAutoFit/>
          </a:bodyPr>
          <a:lstStyle/>
          <a:p>
            <a:r>
              <a:rPr lang="da-DK" sz="1657" u="sng" dirty="0"/>
              <a:t>Spørgsmål</a:t>
            </a:r>
            <a:r>
              <a:rPr lang="da-DK" sz="1657" dirty="0"/>
              <a:t>: </a:t>
            </a:r>
          </a:p>
          <a:p>
            <a:endParaRPr lang="da-DK" sz="1657" dirty="0"/>
          </a:p>
          <a:p>
            <a:pPr marL="420761" indent="-420761">
              <a:buFont typeface="+mj-lt"/>
              <a:buAutoNum type="arabicPeriod"/>
            </a:pPr>
            <a:r>
              <a:rPr lang="da-DK" sz="1657" dirty="0"/>
              <a:t>Er dette en korrekt praksis?</a:t>
            </a:r>
          </a:p>
          <a:p>
            <a:endParaRPr lang="da-DK" sz="1657" i="1" dirty="0">
              <a:solidFill>
                <a:srgbClr val="FF0000"/>
              </a:solidFill>
            </a:endParaRPr>
          </a:p>
          <a:p>
            <a:r>
              <a:rPr lang="da-DK" sz="1657" i="1" dirty="0">
                <a:solidFill>
                  <a:srgbClr val="FF0000"/>
                </a:solidFill>
              </a:rPr>
              <a:t>Vejledende svar:</a:t>
            </a:r>
            <a:endParaRPr lang="da-DK" sz="1657" dirty="0">
              <a:solidFill>
                <a:srgbClr val="FF0000"/>
              </a:solidFill>
            </a:endParaRPr>
          </a:p>
          <a:p>
            <a:r>
              <a:rPr lang="da-DK" sz="1657" dirty="0">
                <a:solidFill>
                  <a:srgbClr val="FF0000"/>
                </a:solidFill>
              </a:rPr>
              <a:t>Af § 3, i bekendtgørelsen om god skik for finansielle virksomheder følger, at en finansiel virksomhed skal handle redeligt og loyalt overfor sine kunder.</a:t>
            </a:r>
          </a:p>
          <a:p>
            <a:r>
              <a:rPr lang="da-DK" sz="1657" dirty="0">
                <a:solidFill>
                  <a:srgbClr val="FF0000"/>
                </a:solidFill>
              </a:rPr>
              <a:t>Af </a:t>
            </a:r>
            <a:r>
              <a:rPr lang="da-DK" sz="1657" b="1" dirty="0">
                <a:solidFill>
                  <a:srgbClr val="FF0000"/>
                </a:solidFill>
              </a:rPr>
              <a:t>bekendtgørelsen</a:t>
            </a:r>
            <a:r>
              <a:rPr lang="da-DK" sz="1657" dirty="0">
                <a:solidFill>
                  <a:srgbClr val="FF0000"/>
                </a:solidFill>
              </a:rPr>
              <a:t> § 6, stk. 4, 1. pkt. fremgår, at i et løbende kundeforhold kan ændringer til ugunst for kunden af renter, gebyrer, eller andet vederlag ikke finde sted uden et forudgående varsel, der ikke må være kortere end en måned, og som indeholder en begrundelse for ændringen. Af bestemmelsens 3. pkt., fremgår, at ved væsentlige ændringer i andet vederlag eller ved opkrævning af et nyt vederlag, skal varslingen ske til kunden ved individuel kommunikation, inden ændringen får virkning.</a:t>
            </a:r>
          </a:p>
          <a:p>
            <a:r>
              <a:rPr lang="da-DK" sz="1657" dirty="0">
                <a:solidFill>
                  <a:srgbClr val="FF0000"/>
                </a:solidFill>
              </a:rPr>
              <a:t>Af </a:t>
            </a:r>
            <a:r>
              <a:rPr lang="da-DK" sz="1657" b="1" dirty="0">
                <a:solidFill>
                  <a:srgbClr val="FF0000"/>
                </a:solidFill>
              </a:rPr>
              <a:t>vejledningen</a:t>
            </a:r>
            <a:r>
              <a:rPr lang="da-DK" sz="1657" dirty="0">
                <a:solidFill>
                  <a:srgbClr val="FF0000"/>
                </a:solidFill>
              </a:rPr>
              <a:t> til bekendtgørelsen fremgår, at ved væsentlige ændringer i andet vederlag eller ved opkrævning af et nyt vederlag skal varslingen ske til kunden ved individuel kommunikation, inden ændringen får virkning. Det vil sige, at ændringen ikke kan gennemføres ved annoncering i dagspressen.</a:t>
            </a:r>
          </a:p>
          <a:p>
            <a:r>
              <a:rPr lang="da-DK" sz="1657" dirty="0">
                <a:solidFill>
                  <a:srgbClr val="FF0000"/>
                </a:solidFill>
                <a:hlinkClick r:id="rId2"/>
              </a:rPr>
              <a:t>https://www.finanstilsynet.dk/Tilsyn/Tilsynsreaktioner/Paatale/2020/SB_161120</a:t>
            </a:r>
            <a:endParaRPr lang="da-DK" sz="1657" dirty="0">
              <a:solidFill>
                <a:srgbClr val="FF0000"/>
              </a:solidFill>
            </a:endParaRPr>
          </a:p>
        </p:txBody>
      </p:sp>
    </p:spTree>
    <p:extLst>
      <p:ext uri="{BB962C8B-B14F-4D97-AF65-F5344CB8AC3E}">
        <p14:creationId xmlns:p14="http://schemas.microsoft.com/office/powerpoint/2010/main" val="186138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1</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4520846"/>
          </a:xfrm>
          <a:prstGeom prst="rect">
            <a:avLst/>
          </a:prstGeom>
        </p:spPr>
        <p:txBody>
          <a:bodyPr vert="horz" wrap="square" lIns="0" tIns="183952" rIns="0" bIns="0" rtlCol="0">
            <a:spAutoFit/>
          </a:bodyPr>
          <a:lstStyle/>
          <a:p>
            <a:r>
              <a:rPr lang="da-DK" sz="1657" dirty="0"/>
              <a:t>Banken har i sine forretningsgange bestemt, at banken ikke skal beregne låntagers rådighedsbeløb ved lån under 75.000 kr. og ved camping-basis lån under 120.000 kr., og at banken i nogle tilfælde kan godkende en låneansøgning og foretager rådighedsbeløbsberegningen bagefter kreditaftalen er indgået.</a:t>
            </a:r>
          </a:p>
          <a:p>
            <a:endParaRPr lang="da-DK" sz="1657" dirty="0"/>
          </a:p>
          <a:p>
            <a:r>
              <a:rPr lang="da-DK" sz="1657" dirty="0"/>
              <a:t>Bevillinger på forbrugslån på op til kr. 75.000 og camping-basis lån på under 120.000 kr. sker i stedet på baggrund af automatisk kreditscoring. </a:t>
            </a:r>
          </a:p>
          <a:p>
            <a:endParaRPr lang="da-DK" sz="1657" dirty="0"/>
          </a:p>
          <a:p>
            <a:r>
              <a:rPr lang="da-DK" sz="1657" dirty="0"/>
              <a:t>Den automatiske kreditscoringsmodel forudsiger bankens risiko for at lide tab ved at bevilge lånet, men ikke om låneansøgeren vil være i stand til at betale de forudsatte ydelser, idet modellen ikke tager udgangspunkt i låntagers konkrete økonomiske forhold, der kan adskille sig fra det statistiske segment, som låntager tilhører henset til alder, civilstatus, adfærd m.v. og som anvendes i kreditrisikomodellen.</a:t>
            </a:r>
          </a:p>
          <a:p>
            <a:endParaRPr lang="da-DK" sz="1657" dirty="0"/>
          </a:p>
          <a:p>
            <a:r>
              <a:rPr lang="da-DK" sz="1657" u="sng" dirty="0"/>
              <a:t>Spørgsmål</a:t>
            </a:r>
            <a:r>
              <a:rPr lang="da-DK" sz="1657" dirty="0"/>
              <a:t>:</a:t>
            </a:r>
          </a:p>
          <a:p>
            <a:endParaRPr lang="da-DK" sz="1657" dirty="0"/>
          </a:p>
          <a:p>
            <a:pPr marL="420761" indent="-420761">
              <a:buFont typeface="+mj-lt"/>
              <a:buAutoNum type="arabicPeriod"/>
            </a:pPr>
            <a:r>
              <a:rPr lang="da-DK" sz="1657" dirty="0"/>
              <a:t>Er denne forretningsgang i overensstemmelse med KAL? Redegør for dit svar.</a:t>
            </a:r>
          </a:p>
        </p:txBody>
      </p:sp>
    </p:spTree>
    <p:extLst>
      <p:ext uri="{BB962C8B-B14F-4D97-AF65-F5344CB8AC3E}">
        <p14:creationId xmlns:p14="http://schemas.microsoft.com/office/powerpoint/2010/main" val="792584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1</a:t>
            </a:r>
            <a:endParaRPr spc="267" dirty="0">
              <a:solidFill>
                <a:srgbClr val="FF0000"/>
              </a:solidFill>
            </a:endParaRPr>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4520846"/>
          </a:xfrm>
          <a:prstGeom prst="rect">
            <a:avLst/>
          </a:prstGeom>
        </p:spPr>
        <p:txBody>
          <a:bodyPr vert="horz" wrap="square" lIns="0" tIns="183952" rIns="0" bIns="0" rtlCol="0">
            <a:spAutoFit/>
          </a:bodyPr>
          <a:lstStyle/>
          <a:p>
            <a:r>
              <a:rPr lang="da-DK" sz="1657" u="sng" dirty="0"/>
              <a:t>Spørgsmål</a:t>
            </a:r>
            <a:r>
              <a:rPr lang="da-DK" sz="1657" dirty="0"/>
              <a:t>:</a:t>
            </a:r>
          </a:p>
          <a:p>
            <a:endParaRPr lang="da-DK" sz="1657" dirty="0"/>
          </a:p>
          <a:p>
            <a:pPr marL="420761" indent="-420761">
              <a:buFont typeface="+mj-lt"/>
              <a:buAutoNum type="arabicPeriod"/>
            </a:pPr>
            <a:r>
              <a:rPr lang="da-DK" sz="1657" dirty="0"/>
              <a:t>Er denne forretningsgang i overensstemmelse med KAL? Redegør for dit svar.</a:t>
            </a:r>
          </a:p>
          <a:p>
            <a:endParaRPr lang="da-DK" sz="1657" dirty="0"/>
          </a:p>
          <a:p>
            <a:r>
              <a:rPr lang="da-DK" sz="1657" dirty="0">
                <a:solidFill>
                  <a:srgbClr val="FF0000"/>
                </a:solidFill>
              </a:rPr>
              <a:t>Det følger af kreditaftaleloven § 7 c, at banken inden kreditaftalens indgåelse skal vurdere forbrugerens kreditværdighed på grundlag af fyldestgørende oplysninger. </a:t>
            </a:r>
          </a:p>
          <a:p>
            <a:endParaRPr lang="da-DK" sz="1657" dirty="0">
              <a:solidFill>
                <a:srgbClr val="FF0000"/>
              </a:solidFill>
            </a:endParaRPr>
          </a:p>
          <a:p>
            <a:r>
              <a:rPr lang="da-DK" sz="1657" dirty="0">
                <a:solidFill>
                  <a:srgbClr val="FF0000"/>
                </a:solidFill>
              </a:rPr>
              <a:t>Det følger af bemærkningerne til Lov om ændring af lov om kreditaftaler og Lov om markedsføring, at vurderingen af forbrugerens kreditværdighed skal ske med henblik på at vurdere, om forbrugeren på baggrund af dennes økonomiske situation ved hjælp af f.eks. løbende indtægter, låneomlægning eller realisation af aktiver vil være i stand til at betale de forudsatte afdrag på kreditbeløbet</a:t>
            </a:r>
          </a:p>
          <a:p>
            <a:endParaRPr lang="da-DK" sz="1657" dirty="0">
              <a:solidFill>
                <a:srgbClr val="FF0000"/>
              </a:solidFill>
            </a:endParaRPr>
          </a:p>
          <a:p>
            <a:r>
              <a:rPr lang="da-DK" sz="1657" dirty="0">
                <a:solidFill>
                  <a:srgbClr val="FF0000"/>
                </a:solidFill>
              </a:rPr>
              <a:t>Bankens praksis for kreditværdighedsvurdering er derfor ikke er i overensstemmelse med kreditaftalelovens § 7 c, stk. 1, jf. § 43, stk. 1, i lov om finansiel virksomhed.</a:t>
            </a:r>
          </a:p>
          <a:p>
            <a:endParaRPr lang="da-DK" sz="1657" dirty="0">
              <a:solidFill>
                <a:srgbClr val="FF0000"/>
              </a:solidFill>
            </a:endParaRPr>
          </a:p>
          <a:p>
            <a:r>
              <a:rPr lang="da-DK" sz="1657" dirty="0">
                <a:hlinkClick r:id="rId2"/>
              </a:rPr>
              <a:t>https://www.finanstilsynet.dk/Tilsyn/Tilsynsreaktioner/Paabud/2019/Basisbank-100719</a:t>
            </a:r>
            <a:endParaRPr lang="da-DK" sz="1657" dirty="0">
              <a:solidFill>
                <a:srgbClr val="FF0000"/>
              </a:solidFill>
            </a:endParaRPr>
          </a:p>
        </p:txBody>
      </p:sp>
    </p:spTree>
    <p:extLst>
      <p:ext uri="{BB962C8B-B14F-4D97-AF65-F5344CB8AC3E}">
        <p14:creationId xmlns:p14="http://schemas.microsoft.com/office/powerpoint/2010/main" val="3562348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2</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3245817"/>
          </a:xfrm>
          <a:prstGeom prst="rect">
            <a:avLst/>
          </a:prstGeom>
        </p:spPr>
        <p:txBody>
          <a:bodyPr vert="horz" wrap="square" lIns="0" tIns="183952" rIns="0" bIns="0" rtlCol="0">
            <a:spAutoFit/>
          </a:bodyPr>
          <a:lstStyle/>
          <a:p>
            <a:r>
              <a:rPr lang="da-DK" sz="1657" dirty="0"/>
              <a:t>I bankens forretningsgange er anført, at banken ikke behøver, at beregne rådighedsbeløb på købekontrakter, dvs. lån op til 500.000 kr. med 20 pct. udbetaling.</a:t>
            </a:r>
          </a:p>
          <a:p>
            <a:endParaRPr lang="da-DK" sz="1657" dirty="0"/>
          </a:p>
          <a:p>
            <a:r>
              <a:rPr lang="da-DK" sz="1657" dirty="0"/>
              <a:t>Samtidig har banken vurderet, at der kan anvendes lave og standardiserede minimumsrådighedsbeløb på 3.000 kr./mdr. for en enlig, og 5.500 kr./mdr. for et par, og 1.500 kr./mdr. pr. barn. </a:t>
            </a:r>
          </a:p>
          <a:p>
            <a:endParaRPr lang="da-DK" sz="1657" dirty="0"/>
          </a:p>
          <a:p>
            <a:endParaRPr lang="da-DK" sz="1657" dirty="0"/>
          </a:p>
          <a:p>
            <a:r>
              <a:rPr lang="da-DK" sz="1657" u="sng" dirty="0"/>
              <a:t>Spørgsmål</a:t>
            </a:r>
            <a:r>
              <a:rPr lang="da-DK" sz="1657" dirty="0"/>
              <a:t>: </a:t>
            </a:r>
          </a:p>
          <a:p>
            <a:endParaRPr lang="da-DK" sz="1657" dirty="0"/>
          </a:p>
          <a:p>
            <a:pPr marL="420761" indent="-420761">
              <a:buFont typeface="+mj-lt"/>
              <a:buAutoNum type="arabicPeriod"/>
            </a:pPr>
            <a:r>
              <a:rPr lang="da-DK" sz="1657" dirty="0"/>
              <a:t>Er denne forretningsgang i overensstemmelse med KAL? Redegør for dit svar.</a:t>
            </a:r>
          </a:p>
          <a:p>
            <a:endParaRPr lang="da-DK" sz="1657" dirty="0"/>
          </a:p>
        </p:txBody>
      </p:sp>
    </p:spTree>
    <p:extLst>
      <p:ext uri="{BB962C8B-B14F-4D97-AF65-F5344CB8AC3E}">
        <p14:creationId xmlns:p14="http://schemas.microsoft.com/office/powerpoint/2010/main" val="1744297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2</a:t>
            </a:r>
            <a:endParaRPr spc="267" dirty="0">
              <a:solidFill>
                <a:srgbClr val="FF0000"/>
              </a:solidFill>
            </a:endParaRPr>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4265840"/>
          </a:xfrm>
          <a:prstGeom prst="rect">
            <a:avLst/>
          </a:prstGeom>
        </p:spPr>
        <p:txBody>
          <a:bodyPr vert="horz" wrap="square" lIns="0" tIns="183952" rIns="0" bIns="0" rtlCol="0">
            <a:spAutoFit/>
          </a:bodyPr>
          <a:lstStyle/>
          <a:p>
            <a:r>
              <a:rPr lang="da-DK" sz="1657" u="sng" dirty="0"/>
              <a:t>Spørgsmål</a:t>
            </a:r>
            <a:r>
              <a:rPr lang="da-DK" sz="1657" dirty="0"/>
              <a:t>:</a:t>
            </a:r>
          </a:p>
          <a:p>
            <a:endParaRPr lang="da-DK" sz="1657" dirty="0"/>
          </a:p>
          <a:p>
            <a:pPr marL="420761" indent="-420761">
              <a:buFont typeface="+mj-lt"/>
              <a:buAutoNum type="arabicPeriod"/>
            </a:pPr>
            <a:r>
              <a:rPr lang="da-DK" sz="1657" dirty="0"/>
              <a:t>Er denne forretningsgang i overensstemmelse med KAL? Redegør for dit svar.</a:t>
            </a:r>
          </a:p>
          <a:p>
            <a:endParaRPr lang="da-DK" sz="1657" dirty="0"/>
          </a:p>
          <a:p>
            <a:endParaRPr lang="da-DK" sz="1657" dirty="0">
              <a:solidFill>
                <a:srgbClr val="FF0000"/>
              </a:solidFill>
            </a:endParaRPr>
          </a:p>
          <a:p>
            <a:r>
              <a:rPr lang="da-DK" sz="1657" dirty="0">
                <a:solidFill>
                  <a:srgbClr val="FF0000"/>
                </a:solidFill>
              </a:rPr>
              <a:t>Udbetaling og ejendomsforbehold bevirker ikke, at kravene til långivers kreditværdighedsvurdering reduceres, da hensigt med kreditværdighedsvurderingen er at undgå, at der ydes lån til forbrugere, der ikke vil være i stand til at betale de forudsatte afdrag på kreditbeløbet. Realisation af det aktiv, som låntager erhverver for et lån, bør ikke tillægges afgørende betydning ved kreditvurdering, idet et lån optages med henblik på erhvervelse og ikke afhændelse af aktivet. </a:t>
            </a:r>
          </a:p>
          <a:p>
            <a:endParaRPr lang="da-DK" sz="1657" dirty="0">
              <a:solidFill>
                <a:srgbClr val="FF0000"/>
              </a:solidFill>
            </a:endParaRPr>
          </a:p>
          <a:p>
            <a:r>
              <a:rPr lang="da-DK" sz="1657" dirty="0">
                <a:solidFill>
                  <a:srgbClr val="FF0000"/>
                </a:solidFill>
              </a:rPr>
              <a:t>Banken er ikke med denne praksis i stand til at vurdere, om forbrugeren vil være i stand til at betale de forudsatte afdrag på kreditbeløbet, når banken baserer kreditværdighedsvurderingen på lave og standardiserede minimumsrådighedsbeløb.</a:t>
            </a:r>
          </a:p>
          <a:p>
            <a:endParaRPr lang="da-DK" sz="1657" dirty="0">
              <a:solidFill>
                <a:srgbClr val="FF0000"/>
              </a:solidFill>
            </a:endParaRPr>
          </a:p>
        </p:txBody>
      </p:sp>
    </p:spTree>
    <p:extLst>
      <p:ext uri="{BB962C8B-B14F-4D97-AF65-F5344CB8AC3E}">
        <p14:creationId xmlns:p14="http://schemas.microsoft.com/office/powerpoint/2010/main" val="36444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2</a:t>
            </a:r>
            <a:endParaRPr spc="267" dirty="0">
              <a:solidFill>
                <a:srgbClr val="FF0000"/>
              </a:solidFill>
            </a:endParaRPr>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78789"/>
            <a:ext cx="8205191" cy="4520846"/>
          </a:xfrm>
          <a:prstGeom prst="rect">
            <a:avLst/>
          </a:prstGeom>
        </p:spPr>
        <p:txBody>
          <a:bodyPr vert="horz" wrap="square" lIns="0" tIns="183952" rIns="0" bIns="0" rtlCol="0">
            <a:spAutoFit/>
          </a:bodyPr>
          <a:lstStyle/>
          <a:p>
            <a:r>
              <a:rPr lang="da-DK" sz="1657" dirty="0">
                <a:solidFill>
                  <a:srgbClr val="FF0000"/>
                </a:solidFill>
              </a:rPr>
              <a:t>For at en bank skal kunne give karakteren 2a (god bonitet) til en kunde, skal rådighedsbeløbet, ifølge Finanstilsynets vejledning, minimum være 7.240 kroner om måneden er rådighedsbeløbet for enlige. 12.280 kroner om måneden er rådighedsbeløbet for 2 samlevende - hermed ca. +5.000 kroner pr ekstra voksen i husstanden. Dertil koster det +1.970 kroner for børn (0-1 år), +2.520 kroner pr. hjemmeboende barn (2-6 år), og + 3.630 kroner pr. hjemmeboende barn (7-17 år).</a:t>
            </a:r>
          </a:p>
          <a:p>
            <a:endParaRPr lang="da-DK" sz="1657" dirty="0">
              <a:solidFill>
                <a:srgbClr val="FF0000"/>
              </a:solidFill>
            </a:endParaRPr>
          </a:p>
          <a:p>
            <a:r>
              <a:rPr lang="da-DK" sz="1657" b="1" dirty="0">
                <a:solidFill>
                  <a:srgbClr val="FF0000"/>
                </a:solidFill>
              </a:rPr>
              <a:t>Bankens praksis for kreditværdighedsvurdering er ikke i overensstemmelse med kreditaftalelovens § 7 c, stk. 1, jf. § 43, stk. 1, i lov om finansiel virksomhed.</a:t>
            </a:r>
          </a:p>
          <a:p>
            <a:endParaRPr lang="da-DK" sz="1657" dirty="0">
              <a:solidFill>
                <a:srgbClr val="FF0000"/>
              </a:solidFill>
            </a:endParaRPr>
          </a:p>
          <a:p>
            <a:r>
              <a:rPr lang="da-DK" sz="1657" dirty="0">
                <a:solidFill>
                  <a:srgbClr val="FF0000"/>
                </a:solidFill>
              </a:rPr>
              <a:t>En </a:t>
            </a:r>
            <a:r>
              <a:rPr lang="da-DK" sz="1657" b="1" dirty="0">
                <a:solidFill>
                  <a:srgbClr val="FF0000"/>
                </a:solidFill>
              </a:rPr>
              <a:t>kreditværdighedsvurdering</a:t>
            </a:r>
            <a:r>
              <a:rPr lang="da-DK" sz="1657" dirty="0">
                <a:solidFill>
                  <a:srgbClr val="FF0000"/>
                </a:solidFill>
              </a:rPr>
              <a:t> adskiller sig fra en </a:t>
            </a:r>
            <a:r>
              <a:rPr lang="da-DK" sz="1657" b="1" dirty="0">
                <a:solidFill>
                  <a:srgbClr val="FF0000"/>
                </a:solidFill>
              </a:rPr>
              <a:t>kreditvurdering</a:t>
            </a:r>
            <a:r>
              <a:rPr lang="da-DK" sz="1657" dirty="0">
                <a:solidFill>
                  <a:srgbClr val="FF0000"/>
                </a:solidFill>
              </a:rPr>
              <a:t>. Ved en kreditvurdering vurderer banken, hvilken tabsrisiko en låneaftale vil udgøre for långiver, mens banken ved en kreditværdighedsvurdering skal vurdere, om låntager vil være i stand til at betale renter, afdrag og eventuelle gebyrer i hele lånets løbetid henset til låntagers indkomst, øvrige gæld og udgifter. </a:t>
            </a:r>
          </a:p>
          <a:p>
            <a:endParaRPr lang="da-DK" sz="1657" dirty="0">
              <a:solidFill>
                <a:srgbClr val="FF0000"/>
              </a:solidFill>
            </a:endParaRPr>
          </a:p>
          <a:p>
            <a:r>
              <a:rPr lang="da-DK" sz="1657" dirty="0">
                <a:solidFill>
                  <a:srgbClr val="FF0000"/>
                </a:solidFill>
                <a:hlinkClick r:id="rId2"/>
              </a:rPr>
              <a:t>https://www.finanstilsynet.dk/Tilsyn/Tilsynsreaktioner/Paabud/2019/Basisbank-100719</a:t>
            </a:r>
            <a:endParaRPr lang="da-DK" sz="1657" dirty="0"/>
          </a:p>
        </p:txBody>
      </p:sp>
    </p:spTree>
    <p:extLst>
      <p:ext uri="{BB962C8B-B14F-4D97-AF65-F5344CB8AC3E}">
        <p14:creationId xmlns:p14="http://schemas.microsoft.com/office/powerpoint/2010/main" val="3520000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3</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5030857"/>
          </a:xfrm>
          <a:prstGeom prst="rect">
            <a:avLst/>
          </a:prstGeom>
        </p:spPr>
        <p:txBody>
          <a:bodyPr vert="horz" wrap="square" lIns="0" tIns="183952" rIns="0" bIns="0" rtlCol="0">
            <a:spAutoFit/>
          </a:bodyPr>
          <a:lstStyle/>
          <a:p>
            <a:r>
              <a:rPr lang="da-DK" sz="1657" dirty="0"/>
              <a:t>En kunde går ind i butikken byens bedste biler, hvor han henvender sig til en sælger. </a:t>
            </a:r>
          </a:p>
          <a:p>
            <a:endParaRPr lang="da-DK" sz="1657" dirty="0"/>
          </a:p>
          <a:p>
            <a:r>
              <a:rPr lang="da-DK" sz="1657" dirty="0"/>
              <a:t>Kunden er interesseret i at købe den udstillede Porsche Panamera, som står til en salgspris på 1.249.000 kr. </a:t>
            </a:r>
          </a:p>
          <a:p>
            <a:endParaRPr lang="da-DK" sz="1657" dirty="0"/>
          </a:p>
          <a:p>
            <a:r>
              <a:rPr lang="da-DK" sz="1657" dirty="0"/>
              <a:t>Efter en prøvetur underskriver kunden en købsaftale. Sælger spørger om bilen skal bruges i erhvervsmæssig øjemed, eller om det er til privat kørsel. Køber oplyser, at den skal bruges både til erhvervsmæssig kørsel og privat kørsel. Men den vil mest blive brugt til privat kørsel, og det var derfor han valgte en fem sæders familiebil. </a:t>
            </a:r>
          </a:p>
          <a:p>
            <a:endParaRPr lang="da-DK" sz="1657" dirty="0"/>
          </a:p>
          <a:p>
            <a:r>
              <a:rPr lang="da-DK" sz="1657" dirty="0"/>
              <a:t>Da bilen skal finansieres, beder sælger om ejendomsforbehold, hvilket køber accepterer og underskriver, ligesom han underskriver kreditaftalen. Køber betaler 240.000 kr. i udbetaling, og kører derefter glad hjem i hans fine nye bil.</a:t>
            </a:r>
          </a:p>
          <a:p>
            <a:endParaRPr lang="da-DK" sz="1657" u="sng" dirty="0"/>
          </a:p>
          <a:p>
            <a:r>
              <a:rPr lang="da-DK" sz="1657" u="sng" dirty="0"/>
              <a:t>Spørgsmål</a:t>
            </a:r>
            <a:r>
              <a:rPr lang="da-DK" sz="1657" dirty="0"/>
              <a:t>:</a:t>
            </a:r>
          </a:p>
          <a:p>
            <a:endParaRPr lang="da-DK" sz="1657" dirty="0"/>
          </a:p>
          <a:p>
            <a:pPr marL="420761" indent="-420761">
              <a:buAutoNum type="arabicPeriod"/>
            </a:pPr>
            <a:r>
              <a:rPr lang="da-DK" sz="1657" dirty="0"/>
              <a:t>Bilen skal bruges privat og erhvervsmæssigt. Hvilket kreditkøb er der tale om?</a:t>
            </a:r>
          </a:p>
          <a:p>
            <a:pPr marL="420761" indent="-420761">
              <a:buAutoNum type="arabicPeriod"/>
            </a:pPr>
            <a:r>
              <a:rPr lang="da-DK" sz="1657" dirty="0"/>
              <a:t>Er der tale om et gyldigt ejendomsforbehold?</a:t>
            </a:r>
          </a:p>
          <a:p>
            <a:endParaRPr lang="da-DK" sz="1657" dirty="0"/>
          </a:p>
        </p:txBody>
      </p:sp>
    </p:spTree>
    <p:extLst>
      <p:ext uri="{BB962C8B-B14F-4D97-AF65-F5344CB8AC3E}">
        <p14:creationId xmlns:p14="http://schemas.microsoft.com/office/powerpoint/2010/main" val="935564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3</a:t>
            </a:r>
            <a:endParaRPr spc="267" dirty="0">
              <a:solidFill>
                <a:srgbClr val="FF0000"/>
              </a:solidFill>
            </a:endParaRPr>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4520846"/>
          </a:xfrm>
          <a:prstGeom prst="rect">
            <a:avLst/>
          </a:prstGeom>
        </p:spPr>
        <p:txBody>
          <a:bodyPr vert="horz" wrap="square" lIns="0" tIns="183952" rIns="0" bIns="0" rtlCol="0">
            <a:spAutoFit/>
          </a:bodyPr>
          <a:lstStyle/>
          <a:p>
            <a:r>
              <a:rPr lang="da-DK" sz="1657" u="sng" dirty="0"/>
              <a:t>Spørgsmål</a:t>
            </a:r>
            <a:r>
              <a:rPr lang="da-DK" sz="1657" dirty="0"/>
              <a:t>:</a:t>
            </a:r>
          </a:p>
          <a:p>
            <a:endParaRPr lang="da-DK" sz="1657" dirty="0"/>
          </a:p>
          <a:p>
            <a:pPr marL="420761" indent="-420761">
              <a:buAutoNum type="arabicPeriod"/>
            </a:pPr>
            <a:r>
              <a:rPr lang="da-DK" sz="1657" dirty="0"/>
              <a:t>Bilen skal bruges privat og erhvervsmæssigt. Hvilket kreditkøb er der tale om?</a:t>
            </a:r>
          </a:p>
          <a:p>
            <a:pPr marL="420761" indent="-420761">
              <a:buAutoNum type="arabicPeriod"/>
            </a:pPr>
            <a:r>
              <a:rPr lang="da-DK" sz="1657" dirty="0"/>
              <a:t>Er der tale om et gyldigt ejendomsforbehold?</a:t>
            </a:r>
          </a:p>
          <a:p>
            <a:endParaRPr lang="da-DK" sz="1657" b="1" dirty="0">
              <a:solidFill>
                <a:srgbClr val="FF0000"/>
              </a:solidFill>
            </a:endParaRPr>
          </a:p>
          <a:p>
            <a:r>
              <a:rPr lang="da-DK" sz="1657" b="1" dirty="0">
                <a:solidFill>
                  <a:srgbClr val="FF0000"/>
                </a:solidFill>
              </a:rPr>
              <a:t>Der er tale om et forbrugerkreditkøb, jf. KAL § 1, stk. 1, og § 4, nr. 1 (og ikke et køb i erhvervsforhold).</a:t>
            </a:r>
            <a:r>
              <a:rPr lang="da-DK" sz="1657" dirty="0"/>
              <a:t> </a:t>
            </a:r>
            <a:r>
              <a:rPr lang="da-DK" sz="1657" i="1" dirty="0">
                <a:solidFill>
                  <a:srgbClr val="FF0000"/>
                </a:solidFill>
              </a:rPr>
              <a:t>Afgørende for om der er tale om et forbrugerkøb, jf. KAL § 4, nr. 1, er, om køberen ved købet hovedsageligt handler uden for sit erhverv. Det er forholdene på aftaletidspunkt, der er afgørende. Ved vurderingen skal vurderes om det købte hovedsageligt er bestemt til ikke-erhvervsmæssig anvendelse. Hvis det købte skal anvendes erhvervsmæssigt og privat, er det afgørende hvad genstanden overvejende er bestemt til. Kvalifikationen er nødvendig for en vurdering af, om betingelsen i KAL § 34, stk. 1, nr. 4, kræves opfyldt eller ej, idet bestemmelsen ikke finder anvendelse i erhvervsforhold, jf. KAL § 50, stk. 2. </a:t>
            </a:r>
            <a:r>
              <a:rPr lang="da-DK" sz="1657" dirty="0">
                <a:solidFill>
                  <a:srgbClr val="FF0000"/>
                </a:solidFill>
              </a:rPr>
              <a:t>Betingelsen er ikke opfyldt, idet kr. 240.000 kr. ikke udgør 20 % af købesummen på kr. 1.249.000. Dertil er ejendomsforbehold først aftalt efter overgivelsen af bilen til køber, og ejendomsforbeholdet er derfor ikke aftalt senest ved overgivelsen af det købte. Ejendomsforbeholdet er derfor meget klart ugyldigt. </a:t>
            </a:r>
          </a:p>
        </p:txBody>
      </p:sp>
    </p:spTree>
    <p:extLst>
      <p:ext uri="{BB962C8B-B14F-4D97-AF65-F5344CB8AC3E}">
        <p14:creationId xmlns:p14="http://schemas.microsoft.com/office/powerpoint/2010/main" val="2280351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437" y="452303"/>
            <a:ext cx="8542730" cy="570213"/>
          </a:xfrm>
          <a:prstGeom prst="rect">
            <a:avLst/>
          </a:prstGeom>
        </p:spPr>
        <p:txBody>
          <a:bodyPr vert="horz" wrap="square" lIns="0" tIns="12502" rIns="0" bIns="0" rtlCol="0" anchor="ctr">
            <a:spAutoFit/>
          </a:bodyPr>
          <a:lstStyle/>
          <a:p>
            <a:pPr marL="11906">
              <a:spcBef>
                <a:spcPts val="98"/>
              </a:spcBef>
              <a:tabLst>
                <a:tab pos="1804411" algn="l"/>
                <a:tab pos="4187471" algn="l"/>
              </a:tabLst>
            </a:pPr>
            <a:r>
              <a:rPr lang="da-DK" spc="558" dirty="0"/>
              <a:t>Opgave 4</a:t>
            </a:r>
            <a:endParaRPr spc="267" dirty="0"/>
          </a:p>
        </p:txBody>
      </p:sp>
      <p:sp>
        <p:nvSpPr>
          <p:cNvPr id="4" name="object 4"/>
          <p:cNvSpPr/>
          <p:nvPr/>
        </p:nvSpPr>
        <p:spPr>
          <a:xfrm>
            <a:off x="1993437" y="1071562"/>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5" name="object 5"/>
          <p:cNvSpPr/>
          <p:nvPr/>
        </p:nvSpPr>
        <p:spPr>
          <a:xfrm>
            <a:off x="1993437" y="285750"/>
            <a:ext cx="8205192" cy="89297"/>
          </a:xfrm>
          <a:custGeom>
            <a:avLst/>
            <a:gdLst/>
            <a:ahLst/>
            <a:cxnLst/>
            <a:rect l="l" t="t" r="r" b="b"/>
            <a:pathLst>
              <a:path w="8752205" h="95250">
                <a:moveTo>
                  <a:pt x="0" y="0"/>
                </a:moveTo>
                <a:lnTo>
                  <a:pt x="8752136" y="0"/>
                </a:lnTo>
                <a:lnTo>
                  <a:pt x="8752136" y="95250"/>
                </a:lnTo>
                <a:lnTo>
                  <a:pt x="0" y="95250"/>
                </a:lnTo>
                <a:lnTo>
                  <a:pt x="0" y="0"/>
                </a:lnTo>
                <a:close/>
              </a:path>
            </a:pathLst>
          </a:custGeom>
          <a:solidFill>
            <a:srgbClr val="1F375B"/>
          </a:solidFill>
        </p:spPr>
        <p:txBody>
          <a:bodyPr wrap="square" lIns="0" tIns="0" rIns="0" bIns="0" rtlCol="0"/>
          <a:lstStyle/>
          <a:p>
            <a:endParaRPr sz="1875"/>
          </a:p>
        </p:txBody>
      </p:sp>
      <p:sp>
        <p:nvSpPr>
          <p:cNvPr id="7" name="object 7"/>
          <p:cNvSpPr txBox="1"/>
          <p:nvPr/>
        </p:nvSpPr>
        <p:spPr>
          <a:xfrm>
            <a:off x="1993437" y="1403985"/>
            <a:ext cx="8205191" cy="4265840"/>
          </a:xfrm>
          <a:prstGeom prst="rect">
            <a:avLst/>
          </a:prstGeom>
        </p:spPr>
        <p:txBody>
          <a:bodyPr vert="horz" wrap="square" lIns="0" tIns="183952" rIns="0" bIns="0" rtlCol="0">
            <a:spAutoFit/>
          </a:bodyPr>
          <a:lstStyle/>
          <a:p>
            <a:r>
              <a:rPr lang="da-DK" sz="1657" dirty="0"/>
              <a:t>I sparekassens forretningsgange for ”løbende overvågning af engagementer og kreditrisici” fremgik, at der kan gives bevilgede overtræk til privatkunder i op til et år. </a:t>
            </a:r>
          </a:p>
          <a:p>
            <a:endParaRPr lang="da-DK" sz="1657" dirty="0"/>
          </a:p>
          <a:p>
            <a:r>
              <a:rPr lang="da-DK" sz="1657" dirty="0"/>
              <a:t>Der fremgik intet om oplysningsforpligtelser overfor kunden i forbindelse med bevillingen. Sparekassen mente ikke, at der var behov for at afgive oplysninger, da det var et eksisterende kundeforhold og kunderne havde aldrig udtrykt ønske derom.</a:t>
            </a:r>
            <a:br>
              <a:rPr lang="da-DK" sz="1657" dirty="0"/>
            </a:br>
            <a:endParaRPr lang="da-DK" sz="1657" dirty="0"/>
          </a:p>
          <a:p>
            <a:r>
              <a:rPr lang="da-DK" sz="1657" u="sng" dirty="0"/>
              <a:t>Spørgsmål</a:t>
            </a:r>
            <a:r>
              <a:rPr lang="da-DK" sz="1657" dirty="0"/>
              <a:t>:</a:t>
            </a:r>
          </a:p>
          <a:p>
            <a:endParaRPr lang="da-DK" sz="1657" dirty="0"/>
          </a:p>
          <a:p>
            <a:pPr marL="420761" indent="-420761">
              <a:buAutoNum type="arabicPeriod"/>
            </a:pPr>
            <a:r>
              <a:rPr lang="da-DK" sz="1657" dirty="0"/>
              <a:t>Er denne praksis i strid med KAL?</a:t>
            </a:r>
          </a:p>
          <a:p>
            <a:pPr marL="420761" indent="-420761">
              <a:buAutoNum type="arabicPeriod"/>
            </a:pPr>
            <a:endParaRPr lang="da-DK" sz="1657" dirty="0"/>
          </a:p>
          <a:p>
            <a:pPr marL="420761" indent="-420761">
              <a:buAutoNum type="arabicPeriod"/>
            </a:pPr>
            <a:r>
              <a:rPr lang="da-DK" sz="1657" dirty="0"/>
              <a:t>Hvad gælder i henhold til KAL i ovenstående situationer?</a:t>
            </a:r>
          </a:p>
          <a:p>
            <a:pPr marL="420761" indent="-420761">
              <a:buAutoNum type="arabicPeriod"/>
            </a:pPr>
            <a:endParaRPr lang="da-DK" sz="1657" dirty="0"/>
          </a:p>
          <a:p>
            <a:pPr marL="420761" indent="-420761">
              <a:buAutoNum type="arabicPeriod"/>
            </a:pPr>
            <a:r>
              <a:rPr lang="da-DK" sz="1657" dirty="0"/>
              <a:t>Hvilken myndighed fører tilsyn med sparekassens overholdelse af KAL?</a:t>
            </a:r>
          </a:p>
          <a:p>
            <a:endParaRPr lang="da-DK" sz="1657" dirty="0"/>
          </a:p>
          <a:p>
            <a:endParaRPr lang="da-DK" sz="1657" dirty="0"/>
          </a:p>
        </p:txBody>
      </p:sp>
    </p:spTree>
    <p:extLst>
      <p:ext uri="{BB962C8B-B14F-4D97-AF65-F5344CB8AC3E}">
        <p14:creationId xmlns:p14="http://schemas.microsoft.com/office/powerpoint/2010/main" val="2347262503"/>
      </p:ext>
    </p:extLst>
  </p:cSld>
  <p:clrMapOvr>
    <a:masterClrMapping/>
  </p:clrMapOvr>
</p:sld>
</file>

<file path=ppt/theme/theme1.xml><?xml version="1.0" encoding="utf-8"?>
<a:theme xmlns:a="http://schemas.openxmlformats.org/drawingml/2006/main" name="Office-tema">
  <a:themeElements>
    <a:clrScheme name="Brugerdefineret 2">
      <a:dk1>
        <a:srgbClr val="002E6D"/>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FTU_billeder_aptos" id="{35775C9F-D157-4C8E-B587-0126E113DDDC}" vid="{91DEF0AC-B267-4596-BAE2-C374DB3E75AD}"/>
    </a:ext>
  </a:extLst>
</a:theme>
</file>

<file path=docProps/app.xml><?xml version="1.0" encoding="utf-8"?>
<Properties xmlns="http://schemas.openxmlformats.org/officeDocument/2006/extended-properties" xmlns:vt="http://schemas.openxmlformats.org/officeDocument/2006/docPropsVTypes">
  <Template>PowerPoint_FTU_billeder_aptos</Template>
  <TotalTime>64</TotalTime>
  <Words>1730</Words>
  <Application>Microsoft Office PowerPoint</Application>
  <PresentationFormat>Widescreen</PresentationFormat>
  <Paragraphs>113</Paragraphs>
  <Slides>12</Slides>
  <Notes>0</Notes>
  <HiddenSlides>0</HiddenSlides>
  <MMClips>0</MMClips>
  <ScaleCrop>false</ScaleCrop>
  <HeadingPairs>
    <vt:vector size="6" baseType="variant">
      <vt:variant>
        <vt:lpstr>Benyttede skrifttyper</vt:lpstr>
      </vt:variant>
      <vt:variant>
        <vt:i4>3</vt:i4>
      </vt:variant>
      <vt:variant>
        <vt:lpstr>Tema</vt:lpstr>
      </vt:variant>
      <vt:variant>
        <vt:i4>1</vt:i4>
      </vt:variant>
      <vt:variant>
        <vt:lpstr>Slidetitler</vt:lpstr>
      </vt:variant>
      <vt:variant>
        <vt:i4>12</vt:i4>
      </vt:variant>
    </vt:vector>
  </HeadingPairs>
  <TitlesOfParts>
    <vt:vector size="16" baseType="lpstr">
      <vt:lpstr>Aptos</vt:lpstr>
      <vt:lpstr>Aptos ExtraBold</vt:lpstr>
      <vt:lpstr>Arial</vt:lpstr>
      <vt:lpstr>Office-tema</vt:lpstr>
      <vt:lpstr>Kreditaftaler</vt:lpstr>
      <vt:lpstr>Opgave 1</vt:lpstr>
      <vt:lpstr>Opgave 1</vt:lpstr>
      <vt:lpstr>Opgave 2</vt:lpstr>
      <vt:lpstr>Opgave 2</vt:lpstr>
      <vt:lpstr>Opgave 2</vt:lpstr>
      <vt:lpstr>Opgave 3</vt:lpstr>
      <vt:lpstr>Opgave 3</vt:lpstr>
      <vt:lpstr>Opgave 4</vt:lpstr>
      <vt:lpstr>Opgave 4 – KAL § 8b, stk. 1</vt:lpstr>
      <vt:lpstr>Opgave 5</vt:lpstr>
      <vt:lpstr>Opgave 5 – God skik BKG</vt:lpstr>
    </vt:vector>
  </TitlesOfParts>
  <Company>Cphbusiness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Søren Thestrup (SOTH - Lektor - Cphbusiness)</dc:creator>
  <cp:keywords>Kreditaftaler</cp:keywords>
  <cp:lastModifiedBy>Henrik Vejlgaard</cp:lastModifiedBy>
  <cp:revision>18</cp:revision>
  <dcterms:created xsi:type="dcterms:W3CDTF">2024-11-13T09:39:13Z</dcterms:created>
  <dcterms:modified xsi:type="dcterms:W3CDTF">2025-11-27T11:08:03Z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2025-11-27T11:08:03Z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9aafd452-b819-40a3-a400-f94ff33b0125</vt:lpwstr>
  </property>
  <property fmtid="{D5CDD505-2E9C-101B-9397-08002B2CF9AE}" pid="7" name="MSIP_Label_defa4170-0d19-0005-0004-bc88714345d2_ActionId">
    <vt:lpwstr>d651e931-9ad5-4613-ab12-47e18bee895d</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